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6" autoAdjust="0"/>
    <p:restoredTop sz="94660"/>
  </p:normalViewPr>
  <p:slideViewPr>
    <p:cSldViewPr>
      <p:cViewPr varScale="1">
        <p:scale>
          <a:sx n="57" d="100"/>
          <a:sy n="57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3000">
              <a:srgbClr val="92D050"/>
            </a:gs>
            <a:gs pos="28000">
              <a:srgbClr val="00B050"/>
            </a:gs>
            <a:gs pos="42999">
              <a:srgbClr val="FFFF00"/>
            </a:gs>
            <a:gs pos="58000">
              <a:srgbClr val="92D050"/>
            </a:gs>
            <a:gs pos="72000">
              <a:srgbClr val="00B050"/>
            </a:gs>
            <a:gs pos="87000">
              <a:srgbClr val="FFFF00"/>
            </a:gs>
            <a:gs pos="100000">
              <a:srgbClr val="92D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1562B-B231-45B9-80E0-7F092AA28311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D56B6-E1DF-4C8A-82A4-2E719A19FB6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0" y="1052736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Jadrové Palivá</a:t>
            </a:r>
            <a:endParaRPr lang="sk-SK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1" y="5903893"/>
            <a:ext cx="233975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Filip Topor</a:t>
            </a:r>
          </a:p>
          <a:p>
            <a:pPr algn="ctr"/>
            <a:r>
              <a:rPr lang="sk-SK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8.B</a:t>
            </a:r>
            <a:endParaRPr lang="sk-SK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http://ipravda.sk/res/2007/10/22/thumbs/126618-jadro-nuklearne-jadrove-atomove-zbrane-clan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276872"/>
            <a:ext cx="3168352" cy="23728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66 0.00799  -0.115 0.02797  -0.115 0.04395  C -0.115 0.0586  -0.067 0.06925  -0.003 0.06925  C 0.061 0.06925  0.115 0.0586  0.115 0.04395  C 0.115 0.02797  0.059 0.02397  -0.005 0.03463  C -0.068 0.04661  -0.115 0.06659  -0.115 0.08124  C -0.115 0.09589  -0.066 0.10788  -0.003 0.10788  C 0.061 0.10788  0.115 0.09589  0.115 0.08124  C 0.115 0.06659  0.059 0.06259  -0.004 0.07325  C -0.068 0.0839  -0.115 0.10388  -0.115 0.11853  C -0.115 0.13451  -0.066 0.1465  -0.002 0.1465  C 0.061 0.1465  0.115 0.13451  0.115 0.11853  C 0.115 0.10521  0.059 0.10122  -0.004 0.11054  C -0.067 0.12119  -0.115 0.1425  -0.115 0.15715  C -0.115 0.1718  -0.065 0.18379  -0.002 0.18379  C 0.063 0.18379  0.115 0.1718  0.115 0.15715  C 0.115 0.1425  0.06 0.13851  -0.003 0.14916  C -0.066 0.15982  -0.115 0.17979  -0.115 0.19444  C -0.115 0.21042  -0.065 0.22108  -0.001 0.22108  C 0.063 0.22108  0.115 0.20909  0.115 0.19444  C 0.115 0.17979  0.06 0.1758  -0.003 0.18645  C -0.066 0.19711  -0.115 0.21841  -0.115 0.23173  C -0.115 0.24638  -0.064 0.25837  -0.001 0.25837  C 0.063 0.25837  0.115 0.24638  0.115 0.23173  C 0.115 0.21841  0.061 0.21442  -0.003 0.22374  C -0.066 0.2344  -0.115 0.2557  -0.115 0.27035  C -0.115 0.28367  -0.064 0.29699  0 0.29699  C 0.064 0.29699  0.115 0.285  0.115 0.27035  C 0.115 0.2557  0.061 0.25171  -0.002 0.26236  C -0.065 0.27302  -0.116 0.29299  -0.115 0.30764  C -0.114 0.32229  -0.064 0.33295  0 0.33295  C 0.064 0.33295  0.115 0.32096  0.115 0.30631  C 0.115 0.29299  0.063 0.289  0 0.30098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Jadrové Palivo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3240360"/>
          </a:xfrm>
        </p:spPr>
        <p:txBody>
          <a:bodyPr>
            <a:normAutofit/>
          </a:bodyPr>
          <a:lstStyle/>
          <a:p>
            <a:r>
              <a:rPr lang="sk-SK" b="1" dirty="0"/>
              <a:t>Jadrové palivo</a:t>
            </a:r>
            <a:r>
              <a:rPr lang="sk-SK" dirty="0"/>
              <a:t> je pomenovanie akéhokoľvek materiálu, z ktorého sa </a:t>
            </a:r>
            <a:r>
              <a:rPr lang="sk-SK" dirty="0" smtClean="0"/>
              <a:t>uvoľňuje </a:t>
            </a:r>
            <a:r>
              <a:rPr lang="sk-SK" dirty="0"/>
              <a:t>energia štiepením jadier prípadne jadrovou fúziou. Túto uvoľnenú energiu je následne možné použiť na výrobu elektrickej energie v jadrových elektrárňach </a:t>
            </a:r>
            <a:r>
              <a:rPr lang="sk-SK" dirty="0" smtClean="0"/>
              <a:t>.</a:t>
            </a:r>
            <a:endParaRPr lang="sk-SK" dirty="0"/>
          </a:p>
        </p:txBody>
      </p:sp>
      <p:pic>
        <p:nvPicPr>
          <p:cNvPr id="16388" name="Picture 4" descr="http://files.enerusko3d.webnode.sk/200000007-ef58f01b6a/atom_ob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293096"/>
            <a:ext cx="4638675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295  E" pathEditMode="relative" ptsTypes="">
                                      <p:cBhvr>
                                        <p:cTn id="11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66 0.00799  -0.115 0.02797  -0.115 0.04395  C -0.115 0.0586  -0.067 0.06925  -0.003 0.06925  C 0.061 0.06925  0.115 0.0586  0.115 0.04395  C 0.115 0.02797  0.059 0.02397  -0.005 0.03463  C -0.068 0.04661  -0.115 0.06659  -0.115 0.08124  C -0.115 0.09589  -0.066 0.10788  -0.003 0.10788  C 0.061 0.10788  0.115 0.09589  0.115 0.08124  C 0.115 0.06659  0.059 0.06259  -0.004 0.07325  C -0.068 0.0839  -0.115 0.10388  -0.115 0.11853  C -0.115 0.13451  -0.066 0.1465  -0.002 0.1465  C 0.061 0.1465  0.115 0.13451  0.115 0.11853  C 0.115 0.10521  0.059 0.10122  -0.004 0.11054  C -0.067 0.12119  -0.115 0.1425  -0.115 0.15715  C -0.115 0.1718  -0.065 0.18379  -0.002 0.18379  C 0.063 0.18379  0.115 0.1718  0.115 0.15715  C 0.115 0.1425  0.06 0.13851  -0.003 0.14916  C -0.066 0.15982  -0.115 0.17979  -0.115 0.19444  C -0.115 0.21042  -0.065 0.22108  -0.001 0.22108  C 0.063 0.22108  0.115 0.20909  0.115 0.19444  C 0.115 0.17979  0.06 0.1758  -0.003 0.18645  C -0.066 0.19711  -0.115 0.21841  -0.115 0.23173  C -0.115 0.24638  -0.064 0.25837  -0.001 0.25837  C 0.063 0.25837  0.115 0.24638  0.115 0.23173  C 0.115 0.21841  0.061 0.21442  -0.003 0.22374  C -0.066 0.2344  -0.115 0.2557  -0.115 0.27035  C -0.115 0.28367  -0.064 0.29699  0 0.29699  C 0.064 0.29699  0.115 0.285  0.115 0.27035  C 0.115 0.2557  0.061 0.25171  -0.002 0.26236  C -0.065 0.27302  -0.116 0.29299  -0.115 0.30764  C -0.114 0.32229  -0.064 0.33295  0 0.33295  C 0.064 0.33295  0.115 0.32096  0.115 0.30631  C 0.115 0.29299  0.063 0.289  0 0.30098  E" pathEditMode="relative" ptsTypes="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077072"/>
          </a:xfrm>
        </p:spPr>
        <p:txBody>
          <a:bodyPr/>
          <a:lstStyle/>
          <a:p>
            <a:r>
              <a:rPr lang="sk-SK" dirty="0" smtClean="0"/>
              <a:t>V súčasnosti sa využíva na získavanie energie výlučne štiepna reakcia a jadrové palivo tak predstavujú rádioaktívne prvky s veľkou atómovou hmotnosťou schopné produkovať pri svojom rozpade voľné neutróny prípadne izotopy ľahkých prvkov schopné nukleárnej fúzie.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sk-SK" b="0" i="0" dirty="0" smtClean="0">
                <a:solidFill>
                  <a:srgbClr val="000000"/>
                </a:solidFill>
                <a:latin typeface="Verdana"/>
              </a:rPr>
              <a:t>Jadrové batérie využívajú teplo produkované rádionuklidmi pri spontánnych jadrových premenách. Môžu mať pri malej veľkosti pomerne veľký výkon a životnosť, napríklad jadrová batéria veľkosti pomaranča dokáže poskytovať výkon niekoľko wattov. Využívajú </a:t>
            </a:r>
            <a:r>
              <a:rPr lang="sk-SK" b="0" i="0" dirty="0" err="1" smtClean="0">
                <a:solidFill>
                  <a:srgbClr val="000000"/>
                </a:solidFill>
                <a:latin typeface="Verdana"/>
              </a:rPr>
              <a:t>Seebeckov</a:t>
            </a:r>
            <a:r>
              <a:rPr lang="sk-SK" b="0" i="0" dirty="0" smtClean="0">
                <a:solidFill>
                  <a:srgbClr val="000000"/>
                </a:solidFill>
                <a:latin typeface="Verdana"/>
              </a:rPr>
              <a:t> termoelektrický jav. Používajú sa v družiciach, automatických meteorologických staniciach a pod. 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3000">
              <a:srgbClr val="92D050"/>
            </a:gs>
            <a:gs pos="28000">
              <a:srgbClr val="00B050"/>
            </a:gs>
            <a:gs pos="42999">
              <a:srgbClr val="FFFF00"/>
            </a:gs>
            <a:gs pos="58000">
              <a:srgbClr val="92D050"/>
            </a:gs>
            <a:gs pos="72000">
              <a:srgbClr val="00B050"/>
            </a:gs>
            <a:gs pos="87000">
              <a:srgbClr val="FFFF00"/>
            </a:gs>
            <a:gs pos="100000">
              <a:srgbClr val="92D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scene3d>
            <a:camera prst="orthographicFront"/>
            <a:lightRig rig="glow" dir="t"/>
          </a:scene3d>
          <a:sp3d prstMaterial="translucentPowder"/>
        </p:spPr>
        <p:txBody>
          <a:bodyPr/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A</a:t>
            </a:r>
            <a:r>
              <a:rPr lang="sk-SK" b="0" i="0" dirty="0" smtClean="0">
                <a:solidFill>
                  <a:srgbClr val="000000"/>
                </a:solidFill>
                <a:latin typeface="Verdana"/>
              </a:rPr>
              <a:t>j zemské vnútro získava teplo pri spontánnych jadrových premenách, a tak tvoria aj podstatu geotermálnej energie. 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pic>
        <p:nvPicPr>
          <p:cNvPr id="13314" name="Picture 2" descr="http://t3.gstatic.com/images?q=tbn:ANd9GcQNj_UiV8wtf3i571IhRFIVnal-ub2AriyJp2EsbCxZOHi72C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365104"/>
            <a:ext cx="3342685" cy="194421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8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264696"/>
          </a:xfrm>
        </p:spPr>
        <p:txBody>
          <a:bodyPr>
            <a:normAutofit/>
          </a:bodyPr>
          <a:lstStyle/>
          <a:p>
            <a:r>
              <a:rPr lang="sk-SK" dirty="0" smtClean="0"/>
              <a:t>RAO majú ešte jednu významnú vlastnosť - časom klesá ich nebezpečenstvo, pretože ich rádioaktivita sa znižuje prirodzeným rozpadom.</a:t>
            </a:r>
          </a:p>
          <a:p>
            <a:r>
              <a:rPr lang="sk-SK" dirty="0" smtClean="0"/>
              <a:t>Skladovanie a trvalé uloženie rádioaktívnych odpadov predstavuje predposlednú a poslednú fázu nakladania s RAO. Skladovanie je dočasné umiestnenie RAO alebo vyhoreného jadrového paliva v priestoroch, objektoch alebo zariadeniach umožňujúcich ich izoláciu, kontrolu a ochranu životného prostredia.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pc\Plocha\imag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80728"/>
            <a:ext cx="4325937" cy="3084512"/>
          </a:xfrm>
        </p:spPr>
      </p:pic>
      <p:pic>
        <p:nvPicPr>
          <p:cNvPr id="8" name="Picture 3" descr="C:\Documents and Settings\pc\Plocha\7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51920" y="980728"/>
            <a:ext cx="4268787" cy="2984500"/>
          </a:xfrm>
          <a:prstGeom prst="rect">
            <a:avLst/>
          </a:prstGeom>
        </p:spPr>
      </p:pic>
      <p:pic>
        <p:nvPicPr>
          <p:cNvPr id="9" name="Picture 2" descr="http://ipravda.sk/res/2007/10/22/thumbs/126618-jadro-nuklearne-jadrove-atomove-zbrane-clano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501008"/>
            <a:ext cx="3168352" cy="2372894"/>
          </a:xfrm>
          <a:prstGeom prst="rect">
            <a:avLst/>
          </a:prstGeom>
          <a:noFill/>
        </p:spPr>
      </p:pic>
      <p:pic>
        <p:nvPicPr>
          <p:cNvPr id="10" name="Picture 4" descr="C:\Documents and Settings\pc\Plocha\setrenie-energiou-nemusi-znamenat-znizenie-zivotnej-urovne-ani-uzivatelskeho-komfortu-1146-big-ima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573016"/>
            <a:ext cx="4249738" cy="283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dĺžnik 10"/>
          <p:cNvSpPr/>
          <p:nvPr/>
        </p:nvSpPr>
        <p:spPr>
          <a:xfrm>
            <a:off x="3131840" y="0"/>
            <a:ext cx="25338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Obrázky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125</Words>
  <Application>Microsoft Office PowerPoint</Application>
  <PresentationFormat>Prezentácia na obrazovke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Motív Office</vt:lpstr>
      <vt:lpstr>Snímka 1</vt:lpstr>
      <vt:lpstr>Jadrové Palivo </vt:lpstr>
      <vt:lpstr>Snímka 3</vt:lpstr>
      <vt:lpstr>Snímka 4</vt:lpstr>
      <vt:lpstr>Snímka 5</vt:lpstr>
      <vt:lpstr>Snímka 6</vt:lpstr>
      <vt:lpstr>Snímka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6</cp:revision>
  <dcterms:created xsi:type="dcterms:W3CDTF">2013-05-22T05:46:44Z</dcterms:created>
  <dcterms:modified xsi:type="dcterms:W3CDTF">2013-05-22T10:52:05Z</dcterms:modified>
</cp:coreProperties>
</file>